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8"/>
  </p:notesMasterIdLst>
  <p:handoutMasterIdLst>
    <p:handoutMasterId r:id="rId9"/>
  </p:handoutMasterIdLst>
  <p:sldIdLst>
    <p:sldId id="257" r:id="rId2"/>
    <p:sldId id="260" r:id="rId3"/>
    <p:sldId id="259" r:id="rId4"/>
    <p:sldId id="258" r:id="rId5"/>
    <p:sldId id="261" r:id="rId6"/>
    <p:sldId id="262" r:id="rId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F2607F-EAB8-462D-9596-B11A1C51125F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975D426-A9DD-4244-A2CE-1FB662374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844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50EC31D-9C0F-4EDB-9AC9-93AE84D7514D}" type="datetime1">
              <a:rPr lang="ru-RU" smtClean="0"/>
              <a:t>29.11.2022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B41D33-19C8-4450-B3C5-BE83E9C8F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5525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48E6C3-8E12-426B-A56F-861F8B162AC6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13CF11-4D7C-4367-8D00-578223D03103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40FCE8-CB6C-4798-845F-C8260D76B307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 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 rtlCol="0">
            <a:normAutofit/>
          </a:bodyPr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 rtlCol="0">
            <a:normAutofit/>
          </a:bodyPr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3C13A7E-4C64-47B0-B355-B165BE4012BA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 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rtlCol="0"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rtlCol="0"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1CA3B4-5CE4-4976-BBFE-4E91C7258FC5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 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5316041-DA7D-4734-AA8C-761AB09393E2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92EF8B-D3DF-4216-96A1-1B1DE794B37A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8" name="Дата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 rtlCol="0"/>
          <a:lstStyle/>
          <a:p>
            <a:pPr rtl="0"/>
            <a:fld id="{09563768-3096-48CB-A41A-8D454362CCAD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0088EE-0E82-4198-BDFF-3B9755AA8919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 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323C2A-FDF4-456A-A556-14045268B55D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rtlCol="0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rtlCol="0" anchor="t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Дата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D5CFD7-CC7C-49C5-B221-A9E29F5846A0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12" name="Нижний колонтитул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C6B9E6FA-8E94-487D-81C3-7EE9BB2FD23D}" type="datetime1">
              <a:rPr lang="ru-RU" smtClean="0"/>
              <a:t>29.11.2022</a:t>
            </a:fld>
            <a:endParaRPr lang="en-US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Прямоугольник 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Прямоугольник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Прямоугольник 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4025" y="2262000"/>
            <a:ext cx="3978929" cy="706401"/>
          </a:xfrm>
        </p:spPr>
        <p:txBody>
          <a:bodyPr rtlCol="0">
            <a:normAutofit/>
          </a:bodyPr>
          <a:lstStyle/>
          <a:p>
            <a:pPr rtl="0"/>
            <a:r>
              <a:rPr lang="ru-RU" dirty="0"/>
              <a:t>ВИЧ – ИНФЕКЦИЯ </a:t>
            </a:r>
            <a:endParaRPr lang="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Прямоугольник 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Рисунок 5" descr="Крупный план логотипа&#10;&#10;Автоматически созданное описание">
            <a:extLst>
              <a:ext uri="{FF2B5EF4-FFF2-40B4-BE49-F238E27FC236}">
                <a16:creationId xmlns:a16="http://schemas.microsoft.com/office/drawing/2014/main" id="{F1A8C364-94D4-4630-BAD0-78722F3470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733" y="3081867"/>
            <a:ext cx="11260667" cy="33104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CFBD8F-3FFB-14D7-7795-07B500BB0097}"/>
              </a:ext>
            </a:extLst>
          </p:cNvPr>
          <p:cNvSpPr txBox="1"/>
          <p:nvPr/>
        </p:nvSpPr>
        <p:spPr>
          <a:xfrm>
            <a:off x="2047341" y="1578188"/>
            <a:ext cx="80922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Территориальный отдел Управления Роспотребнадзора по г. Москве </a:t>
            </a:r>
          </a:p>
          <a:p>
            <a:pPr algn="ctr"/>
            <a:r>
              <a:rPr lang="ru-RU" dirty="0"/>
              <a:t>в  Центральном административном округе г. Москвы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600765-BED8-0FD0-7091-F8CC59AF3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681" y="601781"/>
            <a:ext cx="932769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8C9EE6-46D1-4390-6286-C4F195BFB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391" y="2120348"/>
            <a:ext cx="4856216" cy="325672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6F8657-2679-24E6-7027-CA1377C2A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ВИЧ – ИНФЕКЦИЯ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28E9A2-ECFC-9CE6-5AA1-1B357800E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20348"/>
            <a:ext cx="6203921" cy="3855002"/>
          </a:xfrm>
        </p:spPr>
        <p:txBody>
          <a:bodyPr/>
          <a:lstStyle/>
          <a:p>
            <a:r>
              <a:rPr lang="ru-RU" dirty="0"/>
              <a:t>ВИЧ-инфекция – это инфекционное заболевание, которое вызывается вирусом иммунодефицита человека (ВИЧ).</a:t>
            </a:r>
          </a:p>
          <a:p>
            <a:r>
              <a:rPr lang="ru-RU" dirty="0"/>
              <a:t>ВИЧ-инфекция долгое время протекает бессимптомно.</a:t>
            </a:r>
          </a:p>
          <a:p>
            <a:r>
              <a:rPr lang="ru-RU" dirty="0"/>
              <a:t>Источником инфекции является инфицированный ВИЧ в любой стадии</a:t>
            </a:r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07129B-A0BD-03F6-DE37-BA905A3FB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E13CF11-4D7C-4367-8D00-578223D03103}" type="datetime1">
              <a:rPr lang="ru-RU" smtClean="0"/>
              <a:t>29.11.2022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553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629AB-657A-05CC-A0AA-7475076E8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2972" y="773516"/>
            <a:ext cx="3578087" cy="825823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передается ВИЧ?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51BF62-2FE7-19DB-F03C-C67C7A368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926" y="1700516"/>
            <a:ext cx="3389909" cy="41593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ВИЧ передается только через определенные биологические жидкости организма (кровь, сперма, влагалищный секрет, грудное молоко).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Выделяют 3 пути передачи вируса:</a:t>
            </a:r>
          </a:p>
          <a:p>
            <a:r>
              <a:rPr lang="ru-RU" dirty="0">
                <a:solidFill>
                  <a:schemeClr val="tx1"/>
                </a:solidFill>
              </a:rPr>
              <a:t>ПОЛОВОЙ</a:t>
            </a:r>
          </a:p>
          <a:p>
            <a:r>
              <a:rPr lang="ru-RU" dirty="0">
                <a:solidFill>
                  <a:schemeClr val="tx1"/>
                </a:solidFill>
              </a:rPr>
              <a:t>ЧЕРЕЗ КРОВЬ</a:t>
            </a:r>
          </a:p>
          <a:p>
            <a:r>
              <a:rPr lang="ru-RU" dirty="0">
                <a:solidFill>
                  <a:schemeClr val="tx1"/>
                </a:solidFill>
              </a:rPr>
              <a:t>ОТ МАТЕРИ К РЕБЕНКУ</a:t>
            </a:r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5A63DD-3B3B-5823-2D0E-B4496A98B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EBB780-3C1A-DE71-03D9-AE2D4AFC6770}"/>
              </a:ext>
            </a:extLst>
          </p:cNvPr>
          <p:cNvSpPr txBox="1"/>
          <p:nvPr/>
        </p:nvSpPr>
        <p:spPr>
          <a:xfrm>
            <a:off x="8503745" y="1455062"/>
            <a:ext cx="368825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ru-RU" dirty="0"/>
              <a:t>В БЫТУ ВИЧ</a:t>
            </a:r>
            <a:r>
              <a:rPr lang="ru-RU" dirty="0">
                <a:solidFill>
                  <a:srgbClr val="FF0000"/>
                </a:solidFill>
              </a:rPr>
              <a:t> НЕ </a:t>
            </a:r>
            <a:r>
              <a:rPr lang="ru-RU" dirty="0"/>
              <a:t>ПЕРЕДАЕТСЯ!</a:t>
            </a:r>
            <a:endParaRPr lang="en-US" dirty="0"/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При рукопожатиях и объятиях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При использовании столовыми приборами, постельными принадлежностями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Через предметы сантехники, при пользовании бассейном, душем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Воздушно-капельным путем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При совместных занятиях спортом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В общественном транспорте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F5DFD3-B633-D682-6EB2-BA287CB5F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631" y="1332424"/>
            <a:ext cx="4090771" cy="4895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168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562972-3449-42D1-8185-B4BEFD52A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Вирус иммунодефицита человека – это огромная проблема здравоохранения.</a:t>
            </a:r>
            <a:endParaRPr lang="ru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431347E-0B06-3711-A801-E377B30A0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19" y="2142081"/>
            <a:ext cx="5395538" cy="1952841"/>
          </a:xfrm>
        </p:spPr>
        <p:txBody>
          <a:bodyPr/>
          <a:lstStyle/>
          <a:p>
            <a:r>
              <a:rPr lang="ru-RU" sz="2000" dirty="0"/>
              <a:t>Лабораторно выявленные ВИЧ-инфицированные на конец 21 года в РФ – 1 137 596 человек, т.е. вирус выявлен у 1% населения РФ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427B353-9C93-0365-FE70-7C20741C9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608" y="1890876"/>
            <a:ext cx="4785775" cy="38164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1500B1-13DC-4423-CB11-7DBECCF1A343}"/>
              </a:ext>
            </a:extLst>
          </p:cNvPr>
          <p:cNvSpPr txBox="1"/>
          <p:nvPr/>
        </p:nvSpPr>
        <p:spPr>
          <a:xfrm>
            <a:off x="401254" y="3799089"/>
            <a:ext cx="62229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Знание основ профилактики ВИЧ-инфекции и других заболеваний, передающихся половым путем, – залог вашего здорового будущего и ваших детей!</a:t>
            </a:r>
          </a:p>
        </p:txBody>
      </p:sp>
    </p:spTree>
    <p:extLst>
      <p:ext uri="{BB962C8B-B14F-4D97-AF65-F5344CB8AC3E}">
        <p14:creationId xmlns:p14="http://schemas.microsoft.com/office/powerpoint/2010/main" val="263784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E7A8F-D03F-C5F1-D3C2-DDE983C67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434086"/>
            <a:ext cx="11029616" cy="1188720"/>
          </a:xfrm>
        </p:spPr>
        <p:txBody>
          <a:bodyPr/>
          <a:lstStyle/>
          <a:p>
            <a:r>
              <a:rPr lang="ru-RU" dirty="0"/>
              <a:t>Как можно избежать заражения?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55ACBC-6821-9B9E-BC1C-CA116E132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809" y="1611757"/>
            <a:ext cx="4852199" cy="3634486"/>
          </a:xfrm>
        </p:spPr>
        <p:txBody>
          <a:bodyPr>
            <a:normAutofit fontScale="85000" lnSpcReduction="10000"/>
          </a:bodyPr>
          <a:lstStyle/>
          <a:p>
            <a:endParaRPr lang="ru-RU" sz="2000" dirty="0"/>
          </a:p>
          <a:p>
            <a:r>
              <a:rPr lang="ru-RU" sz="2000" dirty="0"/>
              <a:t>Использование барьерных средств контрацепции</a:t>
            </a:r>
          </a:p>
          <a:p>
            <a:r>
              <a:rPr lang="ru-RU" sz="2000" dirty="0"/>
              <a:t>Недопущение беспорядочных половых связей</a:t>
            </a:r>
          </a:p>
          <a:p>
            <a:r>
              <a:rPr lang="ru-RU" sz="2000" dirty="0"/>
              <a:t>Отказ от употребления наркотиков</a:t>
            </a:r>
          </a:p>
          <a:p>
            <a:r>
              <a:rPr lang="ru-RU" sz="2000" dirty="0"/>
              <a:t>Использование изделий медицинского назначения однократного применения </a:t>
            </a:r>
          </a:p>
          <a:p>
            <a:r>
              <a:rPr lang="ru-RU" sz="2000" dirty="0"/>
              <a:t>Индивидуальное использование инструментов для бритья, маникюра, гигиенических процедур</a:t>
            </a:r>
          </a:p>
          <a:p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BD8321-C5B4-F66D-EF98-930E34F3B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AA8299-4427-A8D8-4F86-BCC61FC3B2A1}"/>
              </a:ext>
            </a:extLst>
          </p:cNvPr>
          <p:cNvSpPr txBox="1"/>
          <p:nvPr/>
        </p:nvSpPr>
        <p:spPr>
          <a:xfrm>
            <a:off x="5738191" y="1345601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Предусмотрен профилактический прием антиретровирусных препаратов: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	</a:t>
            </a:r>
            <a:r>
              <a:rPr lang="ru-RU" dirty="0" err="1"/>
              <a:t>постконтактная</a:t>
            </a:r>
            <a:r>
              <a:rPr lang="ru-RU" dirty="0"/>
              <a:t> (экстренная) профилактика – заключается в принятии антиретровирусных </a:t>
            </a:r>
            <a:r>
              <a:rPr lang="ru-RU" dirty="0" err="1"/>
              <a:t>препратов</a:t>
            </a:r>
            <a:r>
              <a:rPr lang="ru-RU" dirty="0"/>
              <a:t>, проведении лабораторных анализов и консультаций. Эффективная </a:t>
            </a:r>
            <a:r>
              <a:rPr lang="ru-RU" dirty="0" err="1"/>
              <a:t>постконтактная</a:t>
            </a:r>
            <a:r>
              <a:rPr lang="ru-RU" dirty="0"/>
              <a:t> профилактика должна проводиться в течение 2-24ч (не позднее чем через 48-72 часа), после возможного или подтвержденного контакта с ВИЧ-инфекцией под контролем врача-инфекциониста.</a:t>
            </a:r>
          </a:p>
        </p:txBody>
      </p:sp>
    </p:spTree>
    <p:extLst>
      <p:ext uri="{BB962C8B-B14F-4D97-AF65-F5344CB8AC3E}">
        <p14:creationId xmlns:p14="http://schemas.microsoft.com/office/powerpoint/2010/main" val="114390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C2E3732-E830-765B-4023-A9C367A57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307195"/>
            <a:ext cx="11029615" cy="525263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25.11.2022 г. по 05.12.2022 г. территориальным отделом  Управления Роспотребнадзора по г. Москве в  Центральном административном округе г. Москвы организована работа тематической «горячей линии» и консультаций по профилактике ВИЧ-инфекций по территориальным отделам. </a:t>
            </a:r>
          </a:p>
          <a:p>
            <a:pPr marL="0" indent="0" algn="ctr">
              <a:buNone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Телефон: 8(495)692-18-41</a:t>
            </a:r>
            <a:endParaRPr lang="ru-RU" sz="2400" dirty="0">
              <a:solidFill>
                <a:srgbClr val="66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Также, с</a:t>
            </a:r>
            <a:r>
              <a:rPr lang="ru-RU" sz="2400" b="0" i="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пециалисты Управления Роспотребнадзора по г. Москве и ФБУЗ «Центр гигиены и эпидемиологии в городе Москве» ответят на интересующие вопросы ежедневно (по рабочим дням) с 9.00 до 18.00</a:t>
            </a:r>
          </a:p>
          <a:p>
            <a:pPr marL="0" indent="0" algn="ctr">
              <a:buNone/>
            </a:pPr>
            <a:r>
              <a:rPr lang="ru-RU" sz="2400" b="0" i="0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телефонам: 8(495)687-40-69, 8(495)687-40-56.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круглосуточном режиме информацию можно получить по телефону Единого Консультационного Центра Роспотребнадзора 8(800)555-49-43 (звонок бесплатный из любого населенного пункта страны), а также на сайтах СТОПВИЧСПИД.РФ и o-spide.ru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7018328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998_TF33552983" id="{160FF37C-0DDC-4D2E-AEAD-253EF6364DF1}" vid="{EC99DBC3-C858-4F3A-82DD-48D686A36DB8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{7F04DACD-356D-49CA-8090-9DFE285BF3C8}tf33552983_win32</Template>
  <TotalTime>325</TotalTime>
  <Words>221</Words>
  <Application>Microsoft Office PowerPoint</Application>
  <PresentationFormat>Широкоэкранный</PresentationFormat>
  <Paragraphs>40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Corbel</vt:lpstr>
      <vt:lpstr>Franklin Gothic Book</vt:lpstr>
      <vt:lpstr>Franklin Gothic Demi</vt:lpstr>
      <vt:lpstr>Wingdings</vt:lpstr>
      <vt:lpstr>Wingdings 2</vt:lpstr>
      <vt:lpstr>ДивидендVTI</vt:lpstr>
      <vt:lpstr>ВИЧ – ИНФЕКЦИЯ </vt:lpstr>
      <vt:lpstr>ВИЧ – ИНФЕКЦИЯ </vt:lpstr>
      <vt:lpstr>Как передается ВИЧ? </vt:lpstr>
      <vt:lpstr>Вирус иммунодефицита человека – это огромная проблема здравоохранения.</vt:lpstr>
      <vt:lpstr>Как можно избежать заражения?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ВИЧ – ИНФЕКЦИЯ</dc:title>
  <dc:creator>Барбашина Елена Игоревна</dc:creator>
  <cp:lastModifiedBy>Евстратенкова Анна Алексеевна</cp:lastModifiedBy>
  <cp:revision>5</cp:revision>
  <cp:lastPrinted>2022-11-23T14:57:20Z</cp:lastPrinted>
  <dcterms:created xsi:type="dcterms:W3CDTF">2022-11-23T11:52:04Z</dcterms:created>
  <dcterms:modified xsi:type="dcterms:W3CDTF">2022-11-29T07:07:16Z</dcterms:modified>
</cp:coreProperties>
</file>